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1CAE5-F3A7-40B4-8315-4DA5D2CCE103}" type="datetimeFigureOut">
              <a:rPr lang="de-DE" smtClean="0"/>
              <a:t>26.01.2017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D8A33-02F5-4868-99D7-1EB38DCAD2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06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8A33-02F5-4868-99D7-1EB38DCAD28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64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09FB61-FF4A-4C80-9D50-562CAD6DE5A4}" type="datetime1">
              <a:rPr lang="de-DE" smtClean="0"/>
              <a:t>26.01.2017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2542A1-3305-404D-9B18-DFE54DF7E0C4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40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D907-1E68-47A3-86A9-5698E70873EB}" type="datetime1">
              <a:rPr lang="de-DE" smtClean="0"/>
              <a:t>26.01.2017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41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D907-1E68-47A3-86A9-5698E70873EB}" type="datetime1">
              <a:rPr lang="de-DE" smtClean="0"/>
              <a:t>26.01.2017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D907-1E68-47A3-86A9-5698E70873EB}" type="datetime1">
              <a:rPr lang="de-DE" smtClean="0"/>
              <a:t>26.01.2017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29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D907-1E68-47A3-86A9-5698E70873EB}" type="datetime1">
              <a:rPr lang="de-DE" smtClean="0"/>
              <a:t>26.01.2017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9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D907-1E68-47A3-86A9-5698E70873EB}" type="datetime1">
              <a:rPr lang="de-DE" smtClean="0"/>
              <a:t>26.01.2017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5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D907-1E68-47A3-86A9-5698E70873EB}" type="datetime1">
              <a:rPr lang="de-DE" smtClean="0"/>
              <a:t>26.01.2017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69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0399-E106-4667-A376-3D52AA005582}" type="datetime1">
              <a:rPr lang="de-DE" smtClean="0"/>
              <a:t>26.01.2017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16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EA5F-08AF-4002-90C6-5E0769DBD6CD}" type="datetime1">
              <a:rPr lang="de-DE" smtClean="0"/>
              <a:t>26.01.2017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0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DB59-8264-444C-B307-72800EA7FE5C}" type="datetime1">
              <a:rPr lang="de-DE" smtClean="0"/>
              <a:t>26.01.2017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4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552F-1AD6-427A-B36D-3BF7410A74B8}" type="datetime1">
              <a:rPr lang="de-DE" smtClean="0"/>
              <a:t>26.01.2017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71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F83C-B398-4C1C-BF45-237121C4F0B6}" type="datetime1">
              <a:rPr lang="de-DE" smtClean="0"/>
              <a:t>26.01.2017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24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194A-B9AD-45C1-9CFE-92B897DF261B}" type="datetime1">
              <a:rPr lang="de-DE" smtClean="0"/>
              <a:t>26.01.2017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45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D1A0-33B0-4774-A754-724DD3EA1085}" type="datetime1">
              <a:rPr lang="de-DE" smtClean="0"/>
              <a:t>26.01.2017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4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493F-2042-4B81-85EB-50187B21EEC9}" type="datetime1">
              <a:rPr lang="de-DE" smtClean="0"/>
              <a:t>26.01.2017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7C41-BCA7-401B-AF47-306D514C902C}" type="datetime1">
              <a:rPr lang="de-DE" smtClean="0"/>
              <a:t>26.01.2017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64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D09-37AA-46B7-A3F1-25E5EB6BFD7B}" type="datetime1">
              <a:rPr lang="de-DE" smtClean="0"/>
              <a:t>26.01.2017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3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52D907-1E68-47A3-86A9-5698E70873EB}" type="datetime1">
              <a:rPr lang="de-DE" smtClean="0"/>
              <a:t>26.01.2017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2542A1-3305-404D-9B18-DFE54DF7E0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94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mailto:foerderverein@heine-gymnasium-wolfen.de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zitate.net/l%c3%bcgen-zitate" TargetMode="External"/><Relationship Id="rId2" Type="http://schemas.openxmlformats.org/officeDocument/2006/relationships/hyperlink" Target="http://zitate.net/gut-zit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itate.net/gewalt-zitat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7000" y="2548370"/>
            <a:ext cx="6858000" cy="941352"/>
          </a:xfrm>
        </p:spPr>
        <p:txBody>
          <a:bodyPr/>
          <a:lstStyle/>
          <a:p>
            <a:r>
              <a:rPr lang="de-DE" dirty="0" smtClean="0">
                <a:latin typeface="Century" panose="02040604050505020304" pitchFamily="18" charset="0"/>
              </a:rPr>
              <a:t>Der Förderverein</a:t>
            </a:r>
            <a:endParaRPr lang="de-DE" dirty="0">
              <a:latin typeface="Century" panose="02040604050505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latin typeface="Century" panose="02040604050505020304" pitchFamily="18" charset="0"/>
              </a:rPr>
              <a:t>Des Heinrich-Heine- Gymnasium Bitterfeld-Wolfen</a:t>
            </a:r>
            <a:endParaRPr lang="de-DE" dirty="0">
              <a:latin typeface="Century" panose="02040604050505020304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1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04" y="4257274"/>
            <a:ext cx="2286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0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Century" panose="02040604050505020304" pitchFamily="18" charset="0"/>
              </a:rPr>
              <a:t>Aktivitäten</a:t>
            </a:r>
            <a:endParaRPr lang="de-DE" b="1" dirty="0">
              <a:latin typeface="Century" panose="02040604050505020304" pitchFamily="18" charset="0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97" y="1138766"/>
            <a:ext cx="2286000" cy="889000"/>
          </a:xfrm>
        </p:spPr>
      </p:pic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>
          <a:xfrm>
            <a:off x="1742496" y="2566555"/>
            <a:ext cx="9154101" cy="330021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de-DE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Wir unterstützten bereits</a:t>
            </a:r>
            <a:endParaRPr lang="de-DE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de-DE" sz="4400" dirty="0" smtClean="0">
                <a:latin typeface="Century" panose="02040604050505020304" pitchFamily="18" charset="0"/>
              </a:rPr>
              <a:t>Diverse </a:t>
            </a:r>
            <a:r>
              <a:rPr lang="de-DE" sz="4400" dirty="0">
                <a:latin typeface="Century" panose="02040604050505020304" pitchFamily="18" charset="0"/>
              </a:rPr>
              <a:t>Exkursionen und Ausflüge </a:t>
            </a:r>
            <a:r>
              <a:rPr lang="de-DE" sz="4400" dirty="0" smtClean="0">
                <a:latin typeface="Century" panose="02040604050505020304" pitchFamily="18" charset="0"/>
              </a:rPr>
              <a:t>(</a:t>
            </a:r>
            <a:r>
              <a:rPr lang="de-DE" sz="4400" dirty="0" err="1" smtClean="0">
                <a:latin typeface="Century" panose="02040604050505020304" pitchFamily="18" charset="0"/>
              </a:rPr>
              <a:t>z.B.Phaeno</a:t>
            </a:r>
            <a:r>
              <a:rPr lang="de-DE" sz="4400" dirty="0">
                <a:latin typeface="Century" panose="02040604050505020304" pitchFamily="18" charset="0"/>
              </a:rPr>
              <a:t>) </a:t>
            </a:r>
          </a:p>
          <a:p>
            <a:pPr marL="0" indent="0">
              <a:buNone/>
            </a:pPr>
            <a:r>
              <a:rPr lang="de-DE" sz="4400" dirty="0" smtClean="0">
                <a:latin typeface="Century" panose="02040604050505020304" pitchFamily="18" charset="0"/>
              </a:rPr>
              <a:t>Technische </a:t>
            </a:r>
            <a:r>
              <a:rPr lang="de-DE" sz="4400" dirty="0">
                <a:latin typeface="Century" panose="02040604050505020304" pitchFamily="18" charset="0"/>
              </a:rPr>
              <a:t>Geräte </a:t>
            </a:r>
            <a:r>
              <a:rPr lang="de-DE" sz="4400" dirty="0" smtClean="0">
                <a:latin typeface="Century" panose="02040604050505020304" pitchFamily="18" charset="0"/>
              </a:rPr>
              <a:t>(z.B. W-LAN-Anlage</a:t>
            </a:r>
            <a:r>
              <a:rPr lang="de-DE" sz="4400" dirty="0">
                <a:latin typeface="Century" panose="02040604050505020304" pitchFamily="18" charset="0"/>
              </a:rPr>
              <a:t>, Drucker) </a:t>
            </a:r>
          </a:p>
          <a:p>
            <a:pPr marL="0" indent="0">
              <a:buNone/>
            </a:pPr>
            <a:r>
              <a:rPr lang="de-DE" sz="4400" dirty="0" smtClean="0">
                <a:latin typeface="Century" panose="02040604050505020304" pitchFamily="18" charset="0"/>
              </a:rPr>
              <a:t>Unterrichtsmaterialien </a:t>
            </a:r>
            <a:r>
              <a:rPr lang="de-DE" sz="4400" dirty="0" smtClean="0">
                <a:latin typeface="Century" panose="02040604050505020304" pitchFamily="18" charset="0"/>
              </a:rPr>
              <a:t>(z.B. Sportausrüstung</a:t>
            </a:r>
            <a:r>
              <a:rPr lang="de-DE" sz="4400" dirty="0" smtClean="0">
                <a:latin typeface="Century" panose="02040604050505020304" pitchFamily="18" charset="0"/>
              </a:rPr>
              <a:t>) </a:t>
            </a:r>
            <a:endParaRPr lang="de-DE" sz="44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de-DE" sz="4400" dirty="0" smtClean="0">
                <a:latin typeface="Century" panose="02040604050505020304" pitchFamily="18" charset="0"/>
              </a:rPr>
              <a:t>Abschlussgeschenke </a:t>
            </a:r>
            <a:r>
              <a:rPr lang="de-DE" sz="4400" dirty="0">
                <a:latin typeface="Century" panose="02040604050505020304" pitchFamily="18" charset="0"/>
              </a:rPr>
              <a:t>für Abiturienten </a:t>
            </a:r>
          </a:p>
          <a:p>
            <a:pPr marL="0" indent="0">
              <a:buNone/>
            </a:pPr>
            <a:r>
              <a:rPr lang="de-DE" sz="4400" dirty="0" smtClean="0">
                <a:latin typeface="Century" panose="02040604050505020304" pitchFamily="18" charset="0"/>
              </a:rPr>
              <a:t>Zuschüsse </a:t>
            </a:r>
            <a:r>
              <a:rPr lang="de-DE" sz="4400" dirty="0">
                <a:latin typeface="Century" panose="02040604050505020304" pitchFamily="18" charset="0"/>
              </a:rPr>
              <a:t>für </a:t>
            </a:r>
            <a:r>
              <a:rPr lang="de-DE" sz="4400" dirty="0" smtClean="0">
                <a:latin typeface="Century" panose="02040604050505020304" pitchFamily="18" charset="0"/>
              </a:rPr>
              <a:t>Theateraufführungen (z.B. 2 Tage im Hinterhof 2015)</a:t>
            </a:r>
          </a:p>
          <a:p>
            <a:pPr marL="0" indent="0">
              <a:buNone/>
            </a:pPr>
            <a:r>
              <a:rPr lang="de-DE" sz="4400" dirty="0" smtClean="0">
                <a:latin typeface="Century" panose="02040604050505020304" pitchFamily="18" charset="0"/>
              </a:rPr>
              <a:t>Zuschüsse zum Probenlager</a:t>
            </a:r>
            <a:endParaRPr lang="de-DE" sz="44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de-DE" sz="4400" dirty="0" smtClean="0">
                <a:latin typeface="Century" panose="02040604050505020304" pitchFamily="18" charset="0"/>
              </a:rPr>
              <a:t>……………..… </a:t>
            </a:r>
            <a:endParaRPr lang="de-DE" sz="4400" dirty="0">
              <a:latin typeface="Century" panose="02040604050505020304" pitchFamily="18" charset="0"/>
            </a:endParaRP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46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Century" panose="02040604050505020304" pitchFamily="18" charset="0"/>
              </a:rPr>
              <a:t>Aktivitäten</a:t>
            </a:r>
            <a:endParaRPr lang="de-DE" b="1" dirty="0">
              <a:latin typeface="Century" panose="02040604050505020304" pitchFamily="18" charset="0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97" y="1138766"/>
            <a:ext cx="2286000" cy="889000"/>
          </a:xfrm>
        </p:spPr>
      </p:pic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>
          <a:xfrm>
            <a:off x="1742496" y="2566555"/>
            <a:ext cx="9154101" cy="33002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Kuchenbasare z.B. beim Sportfest</a:t>
            </a:r>
          </a:p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Schülerdisco, Wettbewerbe, Schularmbändchen</a:t>
            </a:r>
          </a:p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Weihnachtskonzert, Schülerplaner</a:t>
            </a:r>
          </a:p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Unterstützung des Abiturjahrgangs z.B. durch die Möglichkeit, dass Gelder für die Abiturfeier auf das Konto des Fördervereins eingezahlt werden können</a:t>
            </a:r>
          </a:p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Auszeichnungen während der Abiturfeier</a:t>
            </a:r>
          </a:p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………….</a:t>
            </a:r>
            <a:endParaRPr lang="de-DE" dirty="0">
              <a:latin typeface="Century" panose="02040604050505020304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49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12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 rot="21222589">
            <a:off x="924791" y="924791"/>
            <a:ext cx="2660072" cy="16521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 rot="276951">
            <a:off x="3574473" y="1304533"/>
            <a:ext cx="2379519" cy="163137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 rot="21343566">
            <a:off x="5414003" y="926634"/>
            <a:ext cx="3372220" cy="191938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 rot="353792">
            <a:off x="8333509" y="987136"/>
            <a:ext cx="2691245" cy="198187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191779">
            <a:off x="1163781" y="3049907"/>
            <a:ext cx="2951018" cy="176645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468092" y="3376796"/>
            <a:ext cx="2753590" cy="1725139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528025" y="3376796"/>
            <a:ext cx="3278520" cy="2255077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182091" y="5449725"/>
            <a:ext cx="582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Century" panose="02040604050505020304" pitchFamily="18" charset="0"/>
              </a:rPr>
              <a:t>Eindrücke bis 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2015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8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entury" panose="02040604050505020304" pitchFamily="18" charset="0"/>
              </a:rPr>
              <a:t>Aktivitäten 2015 -2016</a:t>
            </a:r>
            <a:endParaRPr lang="de-DE" dirty="0">
              <a:latin typeface="Century" panose="02040604050505020304" pitchFamily="18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" y="1189565"/>
            <a:ext cx="2286000" cy="8890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13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840925" y="2584833"/>
            <a:ext cx="4592924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anose="02040604050505020304" pitchFamily="18" charset="0"/>
              </a:rPr>
              <a:t>Mitgliederwettbewerbe</a:t>
            </a:r>
            <a:endParaRPr lang="de-DE" sz="54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896121" y="2603652"/>
            <a:ext cx="2590774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anose="02040604050505020304" pitchFamily="18" charset="0"/>
              </a:rPr>
              <a:t>Schülerdisco</a:t>
            </a:r>
            <a:endParaRPr lang="de-DE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62057" y="3167384"/>
            <a:ext cx="5371792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anose="02040604050505020304" pitchFamily="18" charset="0"/>
              </a:rPr>
              <a:t>Wettbewerb Schularmband</a:t>
            </a:r>
            <a:endParaRPr lang="de-DE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918854" y="3746355"/>
            <a:ext cx="3244799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anose="02040604050505020304" pitchFamily="18" charset="0"/>
              </a:rPr>
              <a:t>Fotowettbewerb</a:t>
            </a:r>
            <a:endParaRPr lang="de-DE" sz="54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471457" y="3161580"/>
            <a:ext cx="2707794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anose="02040604050505020304" pitchFamily="18" charset="0"/>
              </a:rPr>
              <a:t>Kuchenbasar</a:t>
            </a:r>
            <a:endParaRPr lang="de-DE" sz="54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966854" y="3773202"/>
            <a:ext cx="628650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anose="02040604050505020304" pitchFamily="18" charset="0"/>
              </a:rPr>
              <a:t>Auszeichnungen</a:t>
            </a:r>
            <a:endParaRPr lang="de-DE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295401" y="4383242"/>
            <a:ext cx="8565571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Finanzielle und aktive Unterstützung des Musicals „Zwei Tage </a:t>
            </a:r>
            <a:r>
              <a:rPr lang="de-DE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im Hinterhof“</a:t>
            </a:r>
            <a:endParaRPr lang="de-DE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entury" panose="02040604050505020304" pitchFamily="18" charset="0"/>
              </a:rPr>
              <a:t>Aktivitäten 2015 -2016</a:t>
            </a:r>
            <a:endParaRPr lang="de-DE" dirty="0">
              <a:latin typeface="Century" panose="02040604050505020304" pitchFamily="18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" y="1189565"/>
            <a:ext cx="2286000" cy="8890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14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295401" y="2528813"/>
            <a:ext cx="97358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anose="02040604050505020304" pitchFamily="18" charset="0"/>
              </a:rPr>
              <a:t>Finanzielle Unterstützung </a:t>
            </a:r>
            <a:r>
              <a:rPr lang="de-DE" sz="3200" b="1" cap="none" spc="0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anose="02040604050505020304" pitchFamily="18" charset="0"/>
              </a:rPr>
              <a:t>Paaralympics</a:t>
            </a:r>
            <a:endParaRPr lang="de-DE" sz="54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266272" y="3167384"/>
            <a:ext cx="6998006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anose="02040604050505020304" pitchFamily="18" charset="0"/>
              </a:rPr>
              <a:t>Wettbewerb Vereint für gute Schule</a:t>
            </a:r>
            <a:endParaRPr lang="de-DE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083328" y="3826998"/>
            <a:ext cx="5827429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anose="02040604050505020304" pitchFamily="18" charset="0"/>
              </a:rPr>
              <a:t>Neue Trikots für die FS Sport</a:t>
            </a:r>
            <a:endParaRPr lang="de-DE" sz="54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639791" y="3795162"/>
            <a:ext cx="460317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anose="02040604050505020304" pitchFamily="18" charset="0"/>
              </a:rPr>
              <a:t>Abiturgeschenke</a:t>
            </a:r>
            <a:endParaRPr lang="de-DE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295401" y="4383242"/>
            <a:ext cx="856557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" panose="02040604050505020304" pitchFamily="18" charset="0"/>
              </a:rPr>
              <a:t>Finanzielle des Sportfestes</a:t>
            </a:r>
            <a:endParaRPr lang="de-DE" sz="32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663598" y="5014183"/>
            <a:ext cx="8540273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Finanzielle Unterstützung des Musicals 2016 </a:t>
            </a:r>
            <a:endParaRPr lang="de-DE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0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15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 rot="397964">
            <a:off x="1059759" y="789315"/>
            <a:ext cx="2691244" cy="180801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751118" y="904009"/>
            <a:ext cx="2722417" cy="187426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 rot="21256088">
            <a:off x="6047509" y="1153391"/>
            <a:ext cx="2888672" cy="188075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 rot="697038">
            <a:off x="8660101" y="1180075"/>
            <a:ext cx="2770989" cy="182738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 rot="21330352">
            <a:off x="1381993" y="3267743"/>
            <a:ext cx="2670462" cy="181341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451907" y="3283526"/>
            <a:ext cx="2543677" cy="1813413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 rot="457058">
            <a:off x="7275871" y="3358014"/>
            <a:ext cx="3044536" cy="1984665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937057" y="5602189"/>
            <a:ext cx="604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Impressionen aus 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2016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Vorhaben 2017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Anschaffungen</a:t>
            </a:r>
            <a:endPara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Mikroskope</a:t>
            </a:r>
          </a:p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Unterrichtsmaterialien</a:t>
            </a:r>
          </a:p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Probenlager</a:t>
            </a:r>
          </a:p>
          <a:p>
            <a:pPr marL="0" indent="0">
              <a:buNone/>
            </a:pPr>
            <a:r>
              <a:rPr lang="de-DE" dirty="0" err="1" smtClean="0">
                <a:latin typeface="Century" panose="02040604050505020304" pitchFamily="18" charset="0"/>
              </a:rPr>
              <a:t>Phaeno</a:t>
            </a:r>
            <a:endParaRPr lang="de-DE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Sportmatten</a:t>
            </a:r>
          </a:p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Auszeichnungen z.B. Abitur, Sportfest</a:t>
            </a:r>
          </a:p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……………</a:t>
            </a:r>
            <a:endParaRPr lang="de-DE" dirty="0">
              <a:latin typeface="Century" panose="02040604050505020304" pitchFamily="18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Organisation und / oder Mitarbeit </a:t>
            </a:r>
            <a:r>
              <a:rPr lang="de-DE" dirty="0" smtClean="0"/>
              <a:t>Sommerkonzert </a:t>
            </a:r>
            <a:r>
              <a:rPr lang="de-DE" dirty="0" smtClean="0"/>
              <a:t>mit Barbecue</a:t>
            </a:r>
          </a:p>
          <a:p>
            <a:pPr marL="0" indent="0">
              <a:buNone/>
            </a:pPr>
            <a:r>
              <a:rPr lang="de-DE" dirty="0" smtClean="0"/>
              <a:t>Mitgliederwettbewerb</a:t>
            </a:r>
          </a:p>
          <a:p>
            <a:pPr marL="0" indent="0">
              <a:buNone/>
            </a:pPr>
            <a:r>
              <a:rPr lang="de-DE" dirty="0" smtClean="0"/>
              <a:t>Begrüßungsdisco</a:t>
            </a:r>
          </a:p>
          <a:p>
            <a:pPr marL="0" indent="0">
              <a:buNone/>
            </a:pPr>
            <a:r>
              <a:rPr lang="de-DE" dirty="0" smtClean="0"/>
              <a:t>Weihnachtskonzert</a:t>
            </a:r>
          </a:p>
          <a:p>
            <a:pPr marL="0" indent="0">
              <a:buNone/>
            </a:pPr>
            <a:r>
              <a:rPr lang="de-DE" dirty="0" smtClean="0"/>
              <a:t>Sportfest</a:t>
            </a:r>
          </a:p>
          <a:p>
            <a:pPr marL="0" indent="0">
              <a:buNone/>
            </a:pPr>
            <a:r>
              <a:rPr lang="de-DE" dirty="0" smtClean="0"/>
              <a:t>25 Jahre Förderverein</a:t>
            </a:r>
          </a:p>
          <a:p>
            <a:pPr marL="0" indent="0">
              <a:buNone/>
            </a:pPr>
            <a:r>
              <a:rPr lang="de-DE" dirty="0" smtClean="0"/>
              <a:t>…………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16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27" y="1089660"/>
            <a:ext cx="2286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6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69120" y="982131"/>
            <a:ext cx="3718455" cy="1714500"/>
          </a:xfrm>
        </p:spPr>
        <p:txBody>
          <a:bodyPr>
            <a:noAutofit/>
          </a:bodyPr>
          <a:lstStyle/>
          <a:p>
            <a:r>
              <a:rPr lang="de-DE" sz="1600" dirty="0" smtClean="0">
                <a:latin typeface="Century" panose="02040604050505020304" pitchFamily="18" charset="0"/>
              </a:rPr>
              <a:t>Der Förderverein ist immer ansprechbar für neue Ideen. Auch die Schüler dürfen und sollen gern mit dem Förderverein in Kontakt kommen und Vorstellungen und Wünsche äußern.</a:t>
            </a:r>
            <a:endParaRPr lang="de-DE" sz="1600" dirty="0">
              <a:latin typeface="Century" panose="020406040505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27132" y="1075265"/>
            <a:ext cx="5469466" cy="48937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Der Förderverein hat viele Unterstützer</a:t>
            </a:r>
          </a:p>
          <a:p>
            <a:pPr marL="0" indent="0">
              <a:buNone/>
            </a:pPr>
            <a:r>
              <a:rPr lang="de-DE" sz="2300" dirty="0" smtClean="0">
                <a:latin typeface="Century" panose="02040604050505020304" pitchFamily="18" charset="0"/>
              </a:rPr>
              <a:t>Deutsche Bank</a:t>
            </a:r>
          </a:p>
          <a:p>
            <a:pPr marL="0" indent="0">
              <a:buNone/>
            </a:pPr>
            <a:r>
              <a:rPr lang="de-DE" sz="2300" dirty="0" smtClean="0">
                <a:latin typeface="Century" panose="02040604050505020304" pitchFamily="18" charset="0"/>
              </a:rPr>
              <a:t>Kreissparkasse Bitterfeld</a:t>
            </a:r>
          </a:p>
          <a:p>
            <a:pPr marL="0" indent="0">
              <a:buNone/>
            </a:pPr>
            <a:r>
              <a:rPr lang="de-DE" sz="2300" dirty="0" smtClean="0">
                <a:latin typeface="Century" panose="02040604050505020304" pitchFamily="18" charset="0"/>
              </a:rPr>
              <a:t>Fahrschule </a:t>
            </a:r>
            <a:r>
              <a:rPr lang="de-DE" sz="2300" dirty="0" err="1" smtClean="0">
                <a:latin typeface="Century" panose="02040604050505020304" pitchFamily="18" charset="0"/>
              </a:rPr>
              <a:t>Schiering</a:t>
            </a:r>
            <a:endParaRPr lang="de-DE" sz="23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de-DE" sz="2300" dirty="0" err="1" smtClean="0">
                <a:latin typeface="Century" panose="02040604050505020304" pitchFamily="18" charset="0"/>
              </a:rPr>
              <a:t>Rocco‘s</a:t>
            </a:r>
            <a:r>
              <a:rPr lang="de-DE" sz="2300" dirty="0" smtClean="0">
                <a:latin typeface="Century" panose="02040604050505020304" pitchFamily="18" charset="0"/>
              </a:rPr>
              <a:t> Fahrradshop</a:t>
            </a:r>
          </a:p>
          <a:p>
            <a:pPr marL="0" indent="0">
              <a:buNone/>
            </a:pPr>
            <a:r>
              <a:rPr lang="de-DE" sz="2300" dirty="0" smtClean="0">
                <a:latin typeface="Century" panose="02040604050505020304" pitchFamily="18" charset="0"/>
              </a:rPr>
              <a:t>Physiotherapie Scholz</a:t>
            </a:r>
          </a:p>
          <a:p>
            <a:pPr marL="0" indent="0">
              <a:buNone/>
            </a:pPr>
            <a:r>
              <a:rPr lang="de-DE" sz="2300" dirty="0" smtClean="0">
                <a:latin typeface="Century" panose="02040604050505020304" pitchFamily="18" charset="0"/>
              </a:rPr>
              <a:t>Allianz </a:t>
            </a:r>
            <a:r>
              <a:rPr lang="de-DE" sz="2300" dirty="0" err="1" smtClean="0">
                <a:latin typeface="Century" panose="02040604050505020304" pitchFamily="18" charset="0"/>
              </a:rPr>
              <a:t>Stenschke</a:t>
            </a:r>
            <a:endParaRPr lang="de-DE" sz="23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de-DE" sz="2300" dirty="0" smtClean="0">
                <a:latin typeface="Century" panose="02040604050505020304" pitchFamily="18" charset="0"/>
              </a:rPr>
              <a:t>Stadtwerke Wolfen</a:t>
            </a:r>
          </a:p>
          <a:p>
            <a:pPr marL="0" indent="0">
              <a:buNone/>
            </a:pPr>
            <a:r>
              <a:rPr lang="de-DE" sz="2300" dirty="0" smtClean="0">
                <a:latin typeface="Century" panose="02040604050505020304" pitchFamily="18" charset="0"/>
              </a:rPr>
              <a:t>Schließfach </a:t>
            </a:r>
            <a:r>
              <a:rPr lang="de-DE" sz="2300" dirty="0" err="1" smtClean="0">
                <a:latin typeface="Century" panose="02040604050505020304" pitchFamily="18" charset="0"/>
              </a:rPr>
              <a:t>Mietra</a:t>
            </a:r>
            <a:endParaRPr lang="de-DE" sz="23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de-DE" sz="2300" dirty="0" smtClean="0">
                <a:latin typeface="Century" panose="02040604050505020304" pitchFamily="18" charset="0"/>
              </a:rPr>
              <a:t>Mobilfunkshop Haspel</a:t>
            </a:r>
          </a:p>
          <a:p>
            <a:pPr marL="0" indent="0">
              <a:buNone/>
            </a:pPr>
            <a:r>
              <a:rPr lang="de-DE" sz="2300" dirty="0" err="1" smtClean="0">
                <a:latin typeface="Century" panose="02040604050505020304" pitchFamily="18" charset="0"/>
              </a:rPr>
              <a:t>Organica</a:t>
            </a:r>
            <a:r>
              <a:rPr lang="de-DE" sz="2300" dirty="0" smtClean="0">
                <a:latin typeface="Century" panose="02040604050505020304" pitchFamily="18" charset="0"/>
              </a:rPr>
              <a:t> Feinchemie GmbH</a:t>
            </a:r>
          </a:p>
          <a:p>
            <a:pPr marL="0" indent="0">
              <a:buNone/>
            </a:pPr>
            <a:r>
              <a:rPr lang="de-DE" sz="2300" dirty="0" smtClean="0">
                <a:latin typeface="Century" panose="02040604050505020304" pitchFamily="18" charset="0"/>
              </a:rPr>
              <a:t>Alfredo Pizzaservice</a:t>
            </a:r>
          </a:p>
          <a:p>
            <a:pPr marL="0" indent="0">
              <a:buNone/>
            </a:pPr>
            <a:r>
              <a:rPr lang="de-DE" sz="2300" dirty="0" smtClean="0">
                <a:latin typeface="Century" panose="02040604050505020304" pitchFamily="18" charset="0"/>
              </a:rPr>
              <a:t>…………….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52247" y="3353182"/>
            <a:ext cx="3718455" cy="2522683"/>
          </a:xfrm>
        </p:spPr>
        <p:txBody>
          <a:bodyPr/>
          <a:lstStyle/>
          <a:p>
            <a:r>
              <a:rPr lang="de-DE" sz="2400" dirty="0" smtClean="0">
                <a:latin typeface="Century" panose="02040604050505020304" pitchFamily="18" charset="0"/>
              </a:rPr>
              <a:t>Der Förderverein ist erreichbar unter</a:t>
            </a:r>
          </a:p>
          <a:p>
            <a:r>
              <a:rPr lang="de-DE" sz="2400" dirty="0" smtClean="0">
                <a:latin typeface="Century" panose="02040604050505020304" pitchFamily="18" charset="0"/>
              </a:rPr>
              <a:t> 03494/ 37850.</a:t>
            </a:r>
          </a:p>
          <a:p>
            <a:r>
              <a:rPr lang="de-DE" sz="2400" dirty="0" smtClean="0">
                <a:latin typeface="Century" panose="02040604050505020304" pitchFamily="18" charset="0"/>
                <a:hlinkClick r:id="rId2"/>
              </a:rPr>
              <a:t>foerderverein@heine-gymnasium-wolfen.de</a:t>
            </a:r>
            <a:endParaRPr lang="de-DE" sz="2400" dirty="0" smtClean="0">
              <a:latin typeface="Century" panose="02040604050505020304" pitchFamily="18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17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932" y="2836766"/>
            <a:ext cx="2190317" cy="10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Förderverein – Vereint für gute 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7200" dirty="0">
                <a:latin typeface="Century" panose="02040604050505020304" pitchFamily="18" charset="0"/>
                <a:hlinkClick r:id="rId2" tooltip="Gut Zitate"/>
              </a:rPr>
              <a:t>Gutes</a:t>
            </a:r>
            <a:r>
              <a:rPr lang="de-DE" sz="7200" dirty="0">
                <a:latin typeface="Century" panose="02040604050505020304" pitchFamily="18" charset="0"/>
              </a:rPr>
              <a:t> kann niemals aus </a:t>
            </a:r>
            <a:r>
              <a:rPr lang="de-DE" sz="7200" dirty="0">
                <a:latin typeface="Century" panose="02040604050505020304" pitchFamily="18" charset="0"/>
                <a:hlinkClick r:id="rId3" tooltip="Lügen Zitate"/>
              </a:rPr>
              <a:t>Lüge</a:t>
            </a:r>
            <a:r>
              <a:rPr lang="de-DE" sz="7200" dirty="0">
                <a:latin typeface="Century" panose="02040604050505020304" pitchFamily="18" charset="0"/>
              </a:rPr>
              <a:t> und </a:t>
            </a:r>
            <a:r>
              <a:rPr lang="de-DE" sz="7200" dirty="0">
                <a:latin typeface="Century" panose="02040604050505020304" pitchFamily="18" charset="0"/>
                <a:hlinkClick r:id="rId4" tooltip="Gewaltzitate"/>
              </a:rPr>
              <a:t>Gewalt</a:t>
            </a:r>
            <a:r>
              <a:rPr lang="de-DE" sz="7200" dirty="0">
                <a:latin typeface="Century" panose="02040604050505020304" pitchFamily="18" charset="0"/>
              </a:rPr>
              <a:t> entstehen.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74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entury" panose="02040604050505020304" pitchFamily="18" charset="0"/>
              </a:rPr>
              <a:t>Gründung</a:t>
            </a:r>
            <a:endParaRPr lang="de-DE" dirty="0">
              <a:latin typeface="Century" panose="020406040505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200" dirty="0">
                <a:latin typeface="Century" panose="02040604050505020304" pitchFamily="18" charset="0"/>
              </a:rPr>
              <a:t>Am 12.03.1992 fand in der Aula der </a:t>
            </a:r>
            <a:r>
              <a:rPr lang="de-DE" sz="3200" dirty="0" smtClean="0">
                <a:latin typeface="Century" panose="02040604050505020304" pitchFamily="18" charset="0"/>
              </a:rPr>
              <a:t>Schule die </a:t>
            </a:r>
            <a:r>
              <a:rPr lang="de-DE" sz="3200" dirty="0">
                <a:latin typeface="Century" panose="02040604050505020304" pitchFamily="18" charset="0"/>
              </a:rPr>
              <a:t>Veranstaltung zur Gründung </a:t>
            </a:r>
            <a:r>
              <a:rPr lang="de-DE" sz="3200" dirty="0" smtClean="0">
                <a:latin typeface="Century" panose="02040604050505020304" pitchFamily="18" charset="0"/>
              </a:rPr>
              <a:t>des Fördervereins </a:t>
            </a:r>
            <a:r>
              <a:rPr lang="de-DE" sz="3200" dirty="0">
                <a:latin typeface="Century" panose="02040604050505020304" pitchFamily="18" charset="0"/>
              </a:rPr>
              <a:t>statt</a:t>
            </a:r>
            <a:r>
              <a:rPr lang="de-DE" sz="3200" dirty="0" smtClean="0">
                <a:latin typeface="Century" panose="02040604050505020304" pitchFamily="18" charset="0"/>
              </a:rPr>
              <a:t>. Er </a:t>
            </a:r>
            <a:r>
              <a:rPr lang="de-DE" sz="3200" dirty="0">
                <a:latin typeface="Century" panose="02040604050505020304" pitchFamily="18" charset="0"/>
              </a:rPr>
              <a:t>wurde mit dem Ziel gegründet, die </a:t>
            </a:r>
            <a:r>
              <a:rPr lang="de-DE" sz="3200" dirty="0" smtClean="0">
                <a:latin typeface="Century" panose="02040604050505020304" pitchFamily="18" charset="0"/>
              </a:rPr>
              <a:t>Schule finanziell </a:t>
            </a:r>
            <a:r>
              <a:rPr lang="de-DE" sz="3200" dirty="0">
                <a:latin typeface="Century" panose="02040604050505020304" pitchFamily="18" charset="0"/>
              </a:rPr>
              <a:t>zu unterstützen, </a:t>
            </a:r>
            <a:r>
              <a:rPr lang="de-DE" sz="3200" dirty="0" smtClean="0">
                <a:latin typeface="Century" panose="02040604050505020304" pitchFamily="18" charset="0"/>
              </a:rPr>
              <a:t>die Lernbedingungen </a:t>
            </a:r>
            <a:r>
              <a:rPr lang="de-DE" sz="3200" dirty="0">
                <a:latin typeface="Century" panose="02040604050505020304" pitchFamily="18" charset="0"/>
              </a:rPr>
              <a:t>zu optimieren </a:t>
            </a:r>
            <a:r>
              <a:rPr lang="de-DE" sz="3200" dirty="0" smtClean="0">
                <a:latin typeface="Century" panose="02040604050505020304" pitchFamily="18" charset="0"/>
              </a:rPr>
              <a:t>und außerschulische </a:t>
            </a:r>
            <a:r>
              <a:rPr lang="de-DE" sz="3200" dirty="0">
                <a:latin typeface="Century" panose="02040604050505020304" pitchFamily="18" charset="0"/>
              </a:rPr>
              <a:t>Möglichkeiten zu schaffen.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2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1" y="1087966"/>
            <a:ext cx="2286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Gründer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400" dirty="0" smtClean="0">
                <a:latin typeface="Century" panose="02040604050505020304" pitchFamily="18" charset="0"/>
              </a:rPr>
              <a:t>Vorsitzender</a:t>
            </a:r>
            <a:r>
              <a:rPr lang="de-DE" sz="3400" dirty="0">
                <a:latin typeface="Century" panose="02040604050505020304" pitchFamily="18" charset="0"/>
              </a:rPr>
              <a:t>: </a:t>
            </a:r>
            <a:r>
              <a:rPr lang="de-DE" sz="3400" dirty="0" smtClean="0">
                <a:latin typeface="Century" panose="02040604050505020304" pitchFamily="18" charset="0"/>
              </a:rPr>
              <a:t>      	Herr </a:t>
            </a:r>
            <a:r>
              <a:rPr lang="de-DE" sz="3400" dirty="0">
                <a:latin typeface="Century" panose="02040604050505020304" pitchFamily="18" charset="0"/>
              </a:rPr>
              <a:t>Schulze </a:t>
            </a:r>
          </a:p>
          <a:p>
            <a:pPr marL="0" indent="0">
              <a:buNone/>
            </a:pPr>
            <a:r>
              <a:rPr lang="de-DE" sz="3400" dirty="0">
                <a:latin typeface="Century" panose="02040604050505020304" pitchFamily="18" charset="0"/>
              </a:rPr>
              <a:t>Stellvertreter: </a:t>
            </a:r>
            <a:r>
              <a:rPr lang="de-DE" sz="3400" dirty="0" smtClean="0">
                <a:latin typeface="Century" panose="02040604050505020304" pitchFamily="18" charset="0"/>
              </a:rPr>
              <a:t>    	Herr </a:t>
            </a:r>
            <a:r>
              <a:rPr lang="de-DE" sz="3400" dirty="0" err="1">
                <a:latin typeface="Century" panose="02040604050505020304" pitchFamily="18" charset="0"/>
              </a:rPr>
              <a:t>Kosmehl</a:t>
            </a:r>
            <a:r>
              <a:rPr lang="de-DE" sz="3400" dirty="0">
                <a:latin typeface="Century" panose="02040604050505020304" pitchFamily="18" charset="0"/>
              </a:rPr>
              <a:t> </a:t>
            </a:r>
          </a:p>
          <a:p>
            <a:pPr marL="0" indent="0">
              <a:buNone/>
            </a:pPr>
            <a:r>
              <a:rPr lang="de-DE" sz="3500" dirty="0">
                <a:latin typeface="Century" panose="02040604050505020304" pitchFamily="18" charset="0"/>
              </a:rPr>
              <a:t>Geschäftsführer: </a:t>
            </a:r>
            <a:r>
              <a:rPr lang="de-DE" sz="3500" dirty="0" smtClean="0">
                <a:latin typeface="Century" panose="02040604050505020304" pitchFamily="18" charset="0"/>
              </a:rPr>
              <a:t>	Herr </a:t>
            </a:r>
            <a:r>
              <a:rPr lang="de-DE" sz="3500" dirty="0">
                <a:latin typeface="Century" panose="02040604050505020304" pitchFamily="18" charset="0"/>
              </a:rPr>
              <a:t>Wildau </a:t>
            </a:r>
          </a:p>
          <a:p>
            <a:pPr marL="0" indent="0">
              <a:buNone/>
            </a:pPr>
            <a:r>
              <a:rPr lang="de-DE" sz="3500" dirty="0">
                <a:latin typeface="Century" panose="02040604050505020304" pitchFamily="18" charset="0"/>
              </a:rPr>
              <a:t>Stellvertreter: </a:t>
            </a:r>
            <a:r>
              <a:rPr lang="de-DE" sz="3500" dirty="0" smtClean="0">
                <a:latin typeface="Century" panose="02040604050505020304" pitchFamily="18" charset="0"/>
              </a:rPr>
              <a:t>   	Herr </a:t>
            </a:r>
            <a:r>
              <a:rPr lang="de-DE" sz="3500" dirty="0">
                <a:latin typeface="Century" panose="02040604050505020304" pitchFamily="18" charset="0"/>
              </a:rPr>
              <a:t>Rahn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1087966"/>
            <a:ext cx="2286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entury" panose="02040604050505020304" pitchFamily="18" charset="0"/>
              </a:rPr>
              <a:t>Die Mitglieder</a:t>
            </a:r>
            <a:endParaRPr lang="de-DE" dirty="0">
              <a:latin typeface="Century" panose="020406040505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dirty="0" smtClean="0">
                <a:latin typeface="Century" panose="02040604050505020304" pitchFamily="18" charset="0"/>
              </a:rPr>
              <a:t>Bernd </a:t>
            </a:r>
            <a:r>
              <a:rPr lang="de-DE" dirty="0" err="1">
                <a:latin typeface="Century" panose="02040604050505020304" pitchFamily="18" charset="0"/>
              </a:rPr>
              <a:t>Kosmehl</a:t>
            </a:r>
            <a:r>
              <a:rPr lang="de-DE" dirty="0">
                <a:latin typeface="Century" panose="020406040505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de-DE" dirty="0">
                <a:latin typeface="Century" panose="02040604050505020304" pitchFamily="18" charset="0"/>
              </a:rPr>
              <a:t>Ulf </a:t>
            </a:r>
            <a:r>
              <a:rPr lang="de-DE" dirty="0" err="1">
                <a:latin typeface="Century" panose="02040604050505020304" pitchFamily="18" charset="0"/>
              </a:rPr>
              <a:t>Trebst</a:t>
            </a:r>
            <a:r>
              <a:rPr lang="de-DE" dirty="0">
                <a:latin typeface="Century" panose="020406040505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de-DE" dirty="0">
                <a:latin typeface="Century" panose="02040604050505020304" pitchFamily="18" charset="0"/>
              </a:rPr>
              <a:t>Gerd Wildau </a:t>
            </a:r>
          </a:p>
          <a:p>
            <a:pPr marL="0" indent="0" algn="ctr">
              <a:buNone/>
            </a:pPr>
            <a:r>
              <a:rPr lang="de-DE" dirty="0">
                <a:latin typeface="Century" panose="02040604050505020304" pitchFamily="18" charset="0"/>
              </a:rPr>
              <a:t>Eva Winterling </a:t>
            </a:r>
          </a:p>
          <a:p>
            <a:pPr marL="0" indent="0" algn="ctr">
              <a:buNone/>
            </a:pPr>
            <a:r>
              <a:rPr lang="de-DE" dirty="0">
                <a:latin typeface="Century" panose="02040604050505020304" pitchFamily="18" charset="0"/>
              </a:rPr>
              <a:t>Dr. Siegfried Horn </a:t>
            </a:r>
          </a:p>
          <a:p>
            <a:pPr marL="0" indent="0" algn="ctr">
              <a:buNone/>
            </a:pPr>
            <a:r>
              <a:rPr lang="de-DE" dirty="0">
                <a:latin typeface="Century" panose="02040604050505020304" pitchFamily="18" charset="0"/>
              </a:rPr>
              <a:t>Uwe Schulze </a:t>
            </a:r>
          </a:p>
          <a:p>
            <a:pPr marL="0" indent="0" algn="ctr">
              <a:buNone/>
            </a:pPr>
            <a:r>
              <a:rPr lang="de-DE" dirty="0">
                <a:latin typeface="Century" panose="02040604050505020304" pitchFamily="18" charset="0"/>
              </a:rPr>
              <a:t>Wolfgang </a:t>
            </a:r>
            <a:r>
              <a:rPr lang="de-DE" dirty="0" err="1">
                <a:latin typeface="Century" panose="02040604050505020304" pitchFamily="18" charset="0"/>
              </a:rPr>
              <a:t>Hörnlein</a:t>
            </a:r>
            <a:r>
              <a:rPr lang="de-DE" dirty="0">
                <a:latin typeface="Century" panose="020406040505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de-DE" dirty="0">
                <a:latin typeface="Century" panose="02040604050505020304" pitchFamily="18" charset="0"/>
              </a:rPr>
              <a:t>Hartmut Rahn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1" y="1087966"/>
            <a:ext cx="2286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Vorstände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98478" y="2554085"/>
            <a:ext cx="3963231" cy="331012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de-D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Bis 2008</a:t>
            </a:r>
          </a:p>
          <a:p>
            <a:pPr marL="0" indent="0" algn="just">
              <a:buNone/>
            </a:pPr>
            <a:r>
              <a:rPr lang="de-DE" sz="2200" dirty="0" smtClean="0">
                <a:latin typeface="Century" panose="02040604050505020304" pitchFamily="18" charset="0"/>
              </a:rPr>
              <a:t>Bernd </a:t>
            </a:r>
            <a:r>
              <a:rPr lang="de-DE" sz="2200" dirty="0" err="1">
                <a:latin typeface="Century" panose="02040604050505020304" pitchFamily="18" charset="0"/>
              </a:rPr>
              <a:t>Kosmehl</a:t>
            </a:r>
            <a:r>
              <a:rPr lang="de-DE" sz="2200" dirty="0">
                <a:latin typeface="Century" panose="020406040505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de-DE" sz="2200" dirty="0" smtClean="0">
                <a:latin typeface="Century" panose="02040604050505020304" pitchFamily="18" charset="0"/>
              </a:rPr>
              <a:t>Klaus </a:t>
            </a:r>
            <a:r>
              <a:rPr lang="de-DE" sz="2200" dirty="0" err="1">
                <a:latin typeface="Century" panose="02040604050505020304" pitchFamily="18" charset="0"/>
              </a:rPr>
              <a:t>Hamerla</a:t>
            </a:r>
            <a:r>
              <a:rPr lang="de-DE" sz="2200" dirty="0">
                <a:latin typeface="Century" panose="020406040505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de-DE" sz="2200" dirty="0" smtClean="0">
                <a:latin typeface="Century" panose="02040604050505020304" pitchFamily="18" charset="0"/>
              </a:rPr>
              <a:t>Kerstin </a:t>
            </a:r>
            <a:r>
              <a:rPr lang="de-DE" sz="2200" dirty="0">
                <a:latin typeface="Century" panose="02040604050505020304" pitchFamily="18" charset="0"/>
              </a:rPr>
              <a:t>Börner </a:t>
            </a:r>
          </a:p>
          <a:p>
            <a:pPr marL="0" indent="0" algn="just">
              <a:buNone/>
            </a:pPr>
            <a:r>
              <a:rPr lang="de-DE" sz="2200" dirty="0" smtClean="0">
                <a:latin typeface="Century" panose="02040604050505020304" pitchFamily="18" charset="0"/>
              </a:rPr>
              <a:t>Jutta </a:t>
            </a:r>
            <a:r>
              <a:rPr lang="de-DE" sz="2200" dirty="0" err="1">
                <a:latin typeface="Century" panose="02040604050505020304" pitchFamily="18" charset="0"/>
              </a:rPr>
              <a:t>Strech</a:t>
            </a:r>
            <a:r>
              <a:rPr lang="de-DE" sz="2200" dirty="0"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61697" y="2923401"/>
            <a:ext cx="2370375" cy="204345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de-DE" dirty="0" smtClean="0">
                <a:latin typeface="Century" panose="02040604050505020304" pitchFamily="18" charset="0"/>
              </a:rPr>
              <a:t>Vorsitzender</a:t>
            </a:r>
          </a:p>
          <a:p>
            <a:pPr marL="0" indent="0" algn="just">
              <a:buNone/>
            </a:pPr>
            <a:r>
              <a:rPr lang="de-DE" dirty="0" smtClean="0">
                <a:latin typeface="Century" panose="02040604050505020304" pitchFamily="18" charset="0"/>
              </a:rPr>
              <a:t>Stellvertreter</a:t>
            </a:r>
          </a:p>
          <a:p>
            <a:pPr marL="0" indent="0" algn="just">
              <a:buNone/>
            </a:pPr>
            <a:r>
              <a:rPr lang="de-DE" dirty="0" smtClean="0">
                <a:latin typeface="Century" panose="02040604050505020304" pitchFamily="18" charset="0"/>
              </a:rPr>
              <a:t>Geschäftsführer</a:t>
            </a:r>
          </a:p>
          <a:p>
            <a:pPr marL="0" indent="0" algn="just">
              <a:buNone/>
            </a:pPr>
            <a:r>
              <a:rPr lang="de-DE" dirty="0" smtClean="0">
                <a:latin typeface="Century" panose="02040604050505020304" pitchFamily="18" charset="0"/>
              </a:rPr>
              <a:t>Stellvertreter</a:t>
            </a:r>
            <a:endParaRPr lang="de-DE" dirty="0">
              <a:latin typeface="Century" panose="02040604050505020304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5</a:t>
            </a:fld>
            <a:endParaRPr lang="de-DE"/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8160172" y="2554085"/>
            <a:ext cx="2646374" cy="2549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Von 2010 – 2012</a:t>
            </a:r>
          </a:p>
          <a:p>
            <a:pPr marL="0" indent="0" algn="just">
              <a:buNone/>
            </a:pPr>
            <a:r>
              <a:rPr lang="de-DE" sz="2000" dirty="0" smtClean="0">
                <a:latin typeface="Century" panose="02040604050505020304" pitchFamily="18" charset="0"/>
              </a:rPr>
              <a:t>Bernd </a:t>
            </a:r>
            <a:r>
              <a:rPr lang="de-DE" sz="2000" dirty="0" err="1" smtClean="0">
                <a:latin typeface="Century" panose="02040604050505020304" pitchFamily="18" charset="0"/>
              </a:rPr>
              <a:t>Kosmehl</a:t>
            </a:r>
            <a:endParaRPr lang="de-DE" sz="2000" dirty="0" smtClean="0">
              <a:latin typeface="Century" panose="02040604050505020304" pitchFamily="18" charset="0"/>
            </a:endParaRPr>
          </a:p>
          <a:p>
            <a:pPr marL="0" indent="0" algn="just">
              <a:buNone/>
            </a:pPr>
            <a:r>
              <a:rPr lang="de-DE" sz="2000" dirty="0" smtClean="0">
                <a:latin typeface="Century" panose="02040604050505020304" pitchFamily="18" charset="0"/>
              </a:rPr>
              <a:t>Matthias Natho</a:t>
            </a:r>
          </a:p>
          <a:p>
            <a:pPr marL="0" indent="0" algn="just">
              <a:buNone/>
            </a:pPr>
            <a:r>
              <a:rPr lang="de-DE" sz="2000" dirty="0" smtClean="0">
                <a:latin typeface="Century" panose="02040604050505020304" pitchFamily="18" charset="0"/>
              </a:rPr>
              <a:t>Günter Herder</a:t>
            </a:r>
          </a:p>
          <a:p>
            <a:pPr marL="0" indent="0" algn="just">
              <a:buNone/>
            </a:pPr>
            <a:r>
              <a:rPr lang="de-DE" sz="2000" dirty="0" smtClean="0">
                <a:latin typeface="Century" panose="02040604050505020304" pitchFamily="18" charset="0"/>
              </a:rPr>
              <a:t>Jutta </a:t>
            </a:r>
            <a:r>
              <a:rPr lang="de-DE" sz="2000" dirty="0" err="1" smtClean="0">
                <a:latin typeface="Century" panose="02040604050505020304" pitchFamily="18" charset="0"/>
              </a:rPr>
              <a:t>Strech</a:t>
            </a:r>
            <a:endParaRPr lang="de-DE" sz="2000" dirty="0">
              <a:latin typeface="Century" panose="020406040505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37" y="1086542"/>
            <a:ext cx="2286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Vorstände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98478" y="2554085"/>
            <a:ext cx="3963231" cy="331012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de-D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2012-2014</a:t>
            </a:r>
          </a:p>
          <a:p>
            <a:pPr marL="0" indent="0" algn="just">
              <a:buNone/>
            </a:pPr>
            <a:r>
              <a:rPr lang="de-DE" sz="2200" dirty="0" smtClean="0">
                <a:latin typeface="Century" panose="02040604050505020304" pitchFamily="18" charset="0"/>
              </a:rPr>
              <a:t>Matthias Natho</a:t>
            </a:r>
            <a:endParaRPr lang="de-DE" sz="2200" dirty="0">
              <a:latin typeface="Century" panose="02040604050505020304" pitchFamily="18" charset="0"/>
            </a:endParaRPr>
          </a:p>
          <a:p>
            <a:pPr marL="0" indent="0" algn="just">
              <a:buNone/>
            </a:pPr>
            <a:r>
              <a:rPr lang="de-DE" sz="2200" dirty="0" smtClean="0">
                <a:latin typeface="Century" panose="02040604050505020304" pitchFamily="18" charset="0"/>
              </a:rPr>
              <a:t>Bernd </a:t>
            </a:r>
            <a:r>
              <a:rPr lang="de-DE" sz="2200" dirty="0" err="1" smtClean="0">
                <a:latin typeface="Century" panose="02040604050505020304" pitchFamily="18" charset="0"/>
              </a:rPr>
              <a:t>Kosmehl</a:t>
            </a:r>
            <a:endParaRPr lang="de-DE" sz="2200" dirty="0">
              <a:latin typeface="Century" panose="02040604050505020304" pitchFamily="18" charset="0"/>
            </a:endParaRPr>
          </a:p>
          <a:p>
            <a:pPr marL="0" indent="0" algn="just">
              <a:buNone/>
            </a:pPr>
            <a:r>
              <a:rPr lang="de-DE" sz="2200" dirty="0" smtClean="0">
                <a:latin typeface="Century" panose="02040604050505020304" pitchFamily="18" charset="0"/>
              </a:rPr>
              <a:t>Günter Herder</a:t>
            </a:r>
            <a:endParaRPr lang="de-DE" sz="2200" dirty="0">
              <a:latin typeface="Century" panose="02040604050505020304" pitchFamily="18" charset="0"/>
            </a:endParaRPr>
          </a:p>
          <a:p>
            <a:pPr marL="0" indent="0" algn="just">
              <a:buNone/>
            </a:pPr>
            <a:r>
              <a:rPr lang="de-DE" sz="2200" dirty="0" smtClean="0">
                <a:latin typeface="Century" panose="02040604050505020304" pitchFamily="18" charset="0"/>
              </a:rPr>
              <a:t>Jutta </a:t>
            </a:r>
            <a:r>
              <a:rPr lang="de-DE" sz="2200" dirty="0" err="1">
                <a:latin typeface="Century" panose="02040604050505020304" pitchFamily="18" charset="0"/>
              </a:rPr>
              <a:t>Strech</a:t>
            </a:r>
            <a:r>
              <a:rPr lang="de-DE" sz="2200" dirty="0"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61697" y="2923401"/>
            <a:ext cx="2370375" cy="204345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de-DE" dirty="0" smtClean="0">
                <a:latin typeface="Century" panose="02040604050505020304" pitchFamily="18" charset="0"/>
              </a:rPr>
              <a:t>Vorsitzender</a:t>
            </a:r>
          </a:p>
          <a:p>
            <a:pPr marL="0" indent="0" algn="just">
              <a:buNone/>
            </a:pPr>
            <a:r>
              <a:rPr lang="de-DE" dirty="0" smtClean="0">
                <a:latin typeface="Century" panose="02040604050505020304" pitchFamily="18" charset="0"/>
              </a:rPr>
              <a:t>Stellvertreter</a:t>
            </a:r>
          </a:p>
          <a:p>
            <a:pPr marL="0" indent="0" algn="just">
              <a:buNone/>
            </a:pPr>
            <a:r>
              <a:rPr lang="de-DE" dirty="0" smtClean="0">
                <a:latin typeface="Century" panose="02040604050505020304" pitchFamily="18" charset="0"/>
              </a:rPr>
              <a:t>Geschäftsführer</a:t>
            </a:r>
          </a:p>
          <a:p>
            <a:pPr marL="0" indent="0" algn="just">
              <a:buNone/>
            </a:pPr>
            <a:r>
              <a:rPr lang="de-DE" dirty="0" smtClean="0">
                <a:latin typeface="Century" panose="02040604050505020304" pitchFamily="18" charset="0"/>
              </a:rPr>
              <a:t>Stellvertreter</a:t>
            </a:r>
            <a:endParaRPr lang="de-DE" dirty="0">
              <a:latin typeface="Century" panose="02040604050505020304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6</a:t>
            </a:fld>
            <a:endParaRPr lang="de-DE"/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8160172" y="2554085"/>
            <a:ext cx="2646374" cy="2549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2014 – 2015</a:t>
            </a:r>
          </a:p>
          <a:p>
            <a:pPr marL="0" indent="0" algn="just">
              <a:buNone/>
            </a:pPr>
            <a:r>
              <a:rPr lang="de-DE" sz="2000" dirty="0" smtClean="0">
                <a:latin typeface="Century" panose="02040604050505020304" pitchFamily="18" charset="0"/>
              </a:rPr>
              <a:t>Matthias Natho</a:t>
            </a:r>
          </a:p>
          <a:p>
            <a:pPr marL="0" indent="0" algn="just">
              <a:buNone/>
            </a:pPr>
            <a:r>
              <a:rPr lang="de-DE" sz="2000" dirty="0" smtClean="0">
                <a:latin typeface="Century" panose="02040604050505020304" pitchFamily="18" charset="0"/>
              </a:rPr>
              <a:t>Bernd </a:t>
            </a:r>
            <a:r>
              <a:rPr lang="de-DE" sz="2000" dirty="0" err="1" smtClean="0">
                <a:latin typeface="Century" panose="02040604050505020304" pitchFamily="18" charset="0"/>
              </a:rPr>
              <a:t>Kosmehl</a:t>
            </a:r>
            <a:endParaRPr lang="de-DE" sz="2000" dirty="0" smtClean="0">
              <a:latin typeface="Century" panose="02040604050505020304" pitchFamily="18" charset="0"/>
            </a:endParaRPr>
          </a:p>
          <a:p>
            <a:pPr marL="0" indent="0" algn="just">
              <a:buNone/>
            </a:pPr>
            <a:r>
              <a:rPr lang="de-DE" sz="2000" dirty="0" smtClean="0">
                <a:latin typeface="Century" panose="02040604050505020304" pitchFamily="18" charset="0"/>
              </a:rPr>
              <a:t>Sylke Leupoldt</a:t>
            </a:r>
          </a:p>
          <a:p>
            <a:pPr marL="0" indent="0" algn="just">
              <a:buNone/>
            </a:pPr>
            <a:r>
              <a:rPr lang="de-DE" sz="2000" dirty="0" smtClean="0">
                <a:latin typeface="Century" panose="02040604050505020304" pitchFamily="18" charset="0"/>
              </a:rPr>
              <a:t>Melanie Standtke</a:t>
            </a:r>
            <a:endParaRPr lang="de-DE" sz="2000" dirty="0">
              <a:latin typeface="Century" panose="020406040505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37" y="1086542"/>
            <a:ext cx="2286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entury" panose="02040604050505020304" pitchFamily="18" charset="0"/>
              </a:rPr>
              <a:t>Vorstände</a:t>
            </a:r>
            <a:endParaRPr lang="de-DE" dirty="0">
              <a:latin typeface="Century" panose="020406040505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2015 - 2016</a:t>
            </a:r>
          </a:p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Sylke Leupoldt</a:t>
            </a:r>
          </a:p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Melanie Standtke</a:t>
            </a:r>
          </a:p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Nancy Standtke</a:t>
            </a:r>
          </a:p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Margit Naumann</a:t>
            </a:r>
            <a:endParaRPr lang="de-DE" dirty="0">
              <a:latin typeface="Century" panose="02040604050505020304" pitchFamily="18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Ab 2016</a:t>
            </a:r>
          </a:p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Sylke Leupoldt</a:t>
            </a:r>
          </a:p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Melanie Standtke</a:t>
            </a:r>
          </a:p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Nancy Standtke</a:t>
            </a:r>
          </a:p>
          <a:p>
            <a:pPr marL="0" indent="0">
              <a:buNone/>
            </a:pPr>
            <a:r>
              <a:rPr lang="de-DE" dirty="0" smtClean="0">
                <a:latin typeface="Century" panose="02040604050505020304" pitchFamily="18" charset="0"/>
              </a:rPr>
              <a:t>Knut Reiner</a:t>
            </a:r>
            <a:endParaRPr lang="de-DE" dirty="0">
              <a:latin typeface="Century" panose="02040604050505020304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7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82" y="1089660"/>
            <a:ext cx="2286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8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       Der aktuelle Vorstand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18" y="1189565"/>
            <a:ext cx="2286000" cy="8890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8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83" y="2581852"/>
            <a:ext cx="4520046" cy="3091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/>
          <p:cNvSpPr txBox="1"/>
          <p:nvPr/>
        </p:nvSpPr>
        <p:spPr>
          <a:xfrm>
            <a:off x="2535383" y="5761566"/>
            <a:ext cx="881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li –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Nancy Standtke, Melanie Standtke, Knut Reiner, Sylke Leupoldt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17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1" y="1797626"/>
            <a:ext cx="3718455" cy="962507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Der Förderverein zählt momentan 101 Mitglieder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47" y="982663"/>
            <a:ext cx="3669506" cy="4892675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000" dirty="0" smtClean="0">
                <a:latin typeface="Century" panose="02040604050505020304" pitchFamily="18" charset="0"/>
              </a:rPr>
              <a:t>Jedes Jahr führt der Förderverein in den 5. Klassen einen Mitgliederwettbewerb durch, um neue Mitglieder für den Verein zu finden.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42A1-3305-404D-9B18-DFE54DF7E0C4}" type="slidenum">
              <a:rPr lang="de-DE" smtClean="0"/>
              <a:t>9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10" y="908626"/>
            <a:ext cx="2286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461</Words>
  <Application>Microsoft Office PowerPoint</Application>
  <PresentationFormat>Breitbild</PresentationFormat>
  <Paragraphs>150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</vt:lpstr>
      <vt:lpstr>Garamond</vt:lpstr>
      <vt:lpstr>Organisch</vt:lpstr>
      <vt:lpstr>Der Förderverein</vt:lpstr>
      <vt:lpstr>Gründung</vt:lpstr>
      <vt:lpstr>Die Gründer</vt:lpstr>
      <vt:lpstr>Die Mitglieder</vt:lpstr>
      <vt:lpstr>Die Vorstände</vt:lpstr>
      <vt:lpstr>Die Vorstände</vt:lpstr>
      <vt:lpstr>Vorstände</vt:lpstr>
      <vt:lpstr>        Der aktuelle Vorstand</vt:lpstr>
      <vt:lpstr>Der Förderverein zählt momentan 101 Mitglieder</vt:lpstr>
      <vt:lpstr>Aktivitäten</vt:lpstr>
      <vt:lpstr>Aktivitäten</vt:lpstr>
      <vt:lpstr>PowerPoint-Präsentation</vt:lpstr>
      <vt:lpstr>Aktivitäten 2015 -2016</vt:lpstr>
      <vt:lpstr>Aktivitäten 2015 -2016</vt:lpstr>
      <vt:lpstr>PowerPoint-Präsentation</vt:lpstr>
      <vt:lpstr>Vorhaben 2017</vt:lpstr>
      <vt:lpstr>Der Förderverein ist immer ansprechbar für neue Ideen. Auch die Schüler dürfen und sollen gern mit dem Förderverein in Kontakt kommen und Vorstellungen und Wünsche äußern.</vt:lpstr>
      <vt:lpstr>Förderverein – Vereint für gute Schule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Förderverein</dc:title>
  <dc:creator>Melanie Standtke</dc:creator>
  <cp:lastModifiedBy>Melanie Standtke</cp:lastModifiedBy>
  <cp:revision>22</cp:revision>
  <dcterms:created xsi:type="dcterms:W3CDTF">2017-01-08T15:55:10Z</dcterms:created>
  <dcterms:modified xsi:type="dcterms:W3CDTF">2017-01-26T13:26:10Z</dcterms:modified>
</cp:coreProperties>
</file>